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76" r:id="rId6"/>
  </p:sldMasterIdLst>
  <p:notesMasterIdLst>
    <p:notesMasterId r:id="rId10"/>
  </p:notesMasterIdLst>
  <p:handoutMasterIdLst>
    <p:handoutMasterId r:id="rId8"/>
  </p:handoutMasterIdLst>
  <p:sldIdLst>
    <p:sldId id="257" r:id="rId12"/>
    <p:sldId id="278" r:id="rId13"/>
    <p:sldId id="260" r:id="rId14"/>
    <p:sldId id="261" r:id="rId15"/>
    <p:sldId id="279" r:id="rId16"/>
    <p:sldId id="283" r:id="rId17"/>
    <p:sldId id="298" r:id="rId18"/>
    <p:sldId id="282" r:id="rId19"/>
    <p:sldId id="263" r:id="rId20"/>
    <p:sldId id="264" r:id="rId21"/>
    <p:sldId id="284" r:id="rId22"/>
    <p:sldId id="287" r:id="rId23"/>
    <p:sldId id="285" r:id="rId24"/>
    <p:sldId id="286" r:id="rId25"/>
    <p:sldId id="265" r:id="rId26"/>
    <p:sldId id="290" r:id="rId27"/>
    <p:sldId id="291" r:id="rId28"/>
    <p:sldId id="267" r:id="rId29"/>
    <p:sldId id="296" r:id="rId30"/>
    <p:sldId id="297" r:id="rId31"/>
    <p:sldId id="269" r:id="rId32"/>
  </p:sldIdLst>
  <p:sldSz cx="12192000" cy="6858000"/>
  <p:notesSz cx="993013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2" userDrawn="0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2"/>
        <p:bold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0CECE"/>
    <a:srgbClr val="8DBABD"/>
    <a:srgbClr val="634EEA"/>
    <a:srgbClr val="00002F"/>
    <a:srgbClr val="BDBDFF"/>
    <a:srgbClr val="523BE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72" y="282"/>
      </p:cViewPr>
      <p:guideLst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2.fntdata"></Relationship><Relationship Id="rId3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handoutMaster" Target="handoutMasters/handoutMaster1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3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5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7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19" Type="http://schemas.openxmlformats.org/officeDocument/2006/relationships/slide" Target="slides/slide8.xml"></Relationship><Relationship Id="rId20" Type="http://schemas.openxmlformats.org/officeDocument/2006/relationships/slide" Target="slides/slide9.xml"></Relationship><Relationship Id="rId21" Type="http://schemas.openxmlformats.org/officeDocument/2006/relationships/slide" Target="slides/slide10.xml"></Relationship><Relationship Id="rId22" Type="http://schemas.openxmlformats.org/officeDocument/2006/relationships/slide" Target="slides/slide11.xml"></Relationship><Relationship Id="rId23" Type="http://schemas.openxmlformats.org/officeDocument/2006/relationships/slide" Target="slides/slide12.xml"></Relationship><Relationship Id="rId24" Type="http://schemas.openxmlformats.org/officeDocument/2006/relationships/slide" Target="slides/slide13.xml"></Relationship><Relationship Id="rId25" Type="http://schemas.openxmlformats.org/officeDocument/2006/relationships/slide" Target="slides/slide14.xml"></Relationship><Relationship Id="rId26" Type="http://schemas.openxmlformats.org/officeDocument/2006/relationships/slide" Target="slides/slide15.xml"></Relationship><Relationship Id="rId27" Type="http://schemas.openxmlformats.org/officeDocument/2006/relationships/slide" Target="slides/slide16.xml"></Relationship><Relationship Id="rId28" Type="http://schemas.openxmlformats.org/officeDocument/2006/relationships/slide" Target="slides/slide17.xml"></Relationship><Relationship Id="rId29" Type="http://schemas.openxmlformats.org/officeDocument/2006/relationships/slide" Target="slides/slide18.xml"></Relationship><Relationship Id="rId30" Type="http://schemas.openxmlformats.org/officeDocument/2006/relationships/slide" Target="slides/slide19.xml"></Relationship><Relationship Id="rId31" Type="http://schemas.openxmlformats.org/officeDocument/2006/relationships/slide" Target="slides/slide20.xml"></Relationship><Relationship Id="rId32" Type="http://schemas.openxmlformats.org/officeDocument/2006/relationships/slide" Target="slides/slide21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DBFC-B8A5-4B6C-8F6B-31245BE9073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0A3DA-7735-4290-B785-87EE52128C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869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1382"/>
            <a:ext cx="794385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596" y="6456613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48022417324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831973176952.png"></Relationship><Relationship Id="rId3" Type="http://schemas.openxmlformats.org/officeDocument/2006/relationships/image" Target="../media/fImage1625711318729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3226652715101.png"></Relationship><Relationship Id="rId3" Type="http://schemas.openxmlformats.org/officeDocument/2006/relationships/image" Target="../media/fImage2838732726756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87533290697.png"></Relationship><Relationship Id="rId3" Type="http://schemas.openxmlformats.org/officeDocument/2006/relationships/image" Target="../media/fImage127224291490.png"></Relationship><Relationship Id="rId4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133621238.png"></Relationship><Relationship Id="rId3" Type="http://schemas.openxmlformats.org/officeDocument/2006/relationships/image" Target="../media/fImage113363906.png"></Relationship><Relationship Id="rId4" Type="http://schemas.openxmlformats.org/officeDocument/2006/relationships/image" Target="../media/fImage7596813195247.png"></Relationship><Relationship Id="rId5" Type="http://schemas.openxmlformats.org/officeDocument/2006/relationships/image" Target="../media/fImage11153333327636.png"></Relationship><Relationship Id="rId6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252283696376.png"></Relationship><Relationship Id="rId3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2725324345505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133621238.png"></Relationship><Relationship Id="rId3" Type="http://schemas.openxmlformats.org/officeDocument/2006/relationships/image" Target="../media/fImage113363906.png"></Relationship><Relationship Id="rId4" Type="http://schemas.openxmlformats.org/officeDocument/2006/relationships/image" Target="../media/fImage9540744368363.png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fImage452192041168.jpe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95732209716.pn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730672158282.png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128212308794.png"></Relationship><Relationship Id="rId4" Type="http://schemas.openxmlformats.org/officeDocument/2006/relationships/image" Target="../media/fImage96542319160.png"></Relationship><Relationship Id="rId5" Type="http://schemas.openxmlformats.org/officeDocument/2006/relationships/image" Target="../media/fImage91372328859.png"></Relationship><Relationship Id="rId6" Type="http://schemas.openxmlformats.org/officeDocument/2006/relationships/image" Target="../media/fImage105602336170.png"></Relationship><Relationship Id="rId7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 rot="0">
            <a:off x="2100580" y="1630680"/>
            <a:ext cx="7719695" cy="19373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spc="-30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사물인터넷 기반 </a:t>
            </a:r>
            <a:endParaRPr lang="ko-KR" altLang="en-US" sz="6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spc="-30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스마트그리드 관리 시스템</a:t>
            </a:r>
            <a:endParaRPr lang="ko-KR" altLang="en-US" sz="6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520565" y="4818380"/>
            <a:ext cx="2905760" cy="13214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300" dirty="0" smtClean="0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210 콤퓨타세탁 L" charset="0"/>
                <a:ea typeface="210 콤퓨타세탁 L" charset="0"/>
              </a:rPr>
              <a:t>컴퓨터공학과  16010946  김은숙</a:t>
            </a:r>
            <a:endParaRPr lang="ko-KR" altLang="en-US" sz="2000" cap="none" dirty="0" smtClean="0" b="0" strike="noStrike">
              <a:solidFill>
                <a:schemeClr val="bg2">
                  <a:lumMod val="50000"/>
                  <a:lumOff val="0"/>
                </a:schemeClr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300" dirty="0" smtClean="0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210 콤퓨타세탁 L" charset="0"/>
                <a:ea typeface="210 콤퓨타세탁 L" charset="0"/>
              </a:rPr>
              <a:t>컴퓨터공학과  16011008  최지현</a:t>
            </a:r>
            <a:endParaRPr lang="ko-KR" altLang="en-US" sz="2000" cap="none" dirty="0" smtClean="0" b="0" strike="noStrike">
              <a:solidFill>
                <a:schemeClr val="bg2">
                  <a:lumMod val="50000"/>
                  <a:lumOff val="0"/>
                </a:schemeClr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300" dirty="0" smtClean="0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210 콤퓨타세탁 L" charset="0"/>
                <a:ea typeface="210 콤퓨타세탁 L" charset="0"/>
              </a:rPr>
              <a:t>컴퓨터공학과  16010977  이동엽</a:t>
            </a:r>
            <a:endParaRPr lang="ko-KR" altLang="en-US" sz="2000" cap="none" dirty="0" smtClean="0" b="0" strike="noStrike">
              <a:solidFill>
                <a:schemeClr val="bg2">
                  <a:lumMod val="50000"/>
                  <a:lumOff val="0"/>
                </a:schemeClr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300" dirty="0" smtClean="0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210 콤퓨타세탁 L" charset="0"/>
                <a:ea typeface="210 콤퓨타세탁 L" charset="0"/>
              </a:rPr>
              <a:t>컴퓨터공학과  122165         김영연</a:t>
            </a:r>
            <a:endParaRPr lang="ko-KR" altLang="en-US" sz="2000" cap="none" dirty="0" smtClean="0" b="0" strike="noStrike">
              <a:solidFill>
                <a:schemeClr val="bg2">
                  <a:lumMod val="50000"/>
                  <a:lumOff val="0"/>
                </a:schemeClr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795" y="989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072515" y="405765"/>
            <a:ext cx="2353310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특징</a:t>
            </a:r>
            <a:endParaRPr lang="ko-KR" altLang="en-US" sz="2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295" y="499110"/>
            <a:ext cx="61404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내용 개체 틀 20"/>
          <p:cNvSpPr txBox="1">
            <a:spLocks/>
          </p:cNvSpPr>
          <p:nvPr/>
        </p:nvSpPr>
        <p:spPr>
          <a:xfrm>
            <a:off x="3294380" y="4215765"/>
            <a:ext cx="5972810" cy="6616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특징 1.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사용자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의 편리한 전력관리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2" name="내용 개체 틀 21"/>
          <p:cNvSpPr txBox="1">
            <a:spLocks/>
          </p:cNvSpPr>
          <p:nvPr/>
        </p:nvSpPr>
        <p:spPr>
          <a:xfrm>
            <a:off x="3294380" y="5342890"/>
            <a:ext cx="5690870" cy="6616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특징 2.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스마트홈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자체적인 전력관리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 rot="0">
            <a:off x="2014855" y="1247775"/>
            <a:ext cx="2341880" cy="2341245"/>
          </a:xfrm>
          <a:prstGeom prst="ellipse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스마트그리드</a:t>
            </a:r>
            <a:endParaRPr lang="ko-KR" altLang="en-US" sz="20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Oval 23"/>
          <p:cNvSpPr>
            <a:spLocks/>
          </p:cNvSpPr>
          <p:nvPr/>
        </p:nvSpPr>
        <p:spPr>
          <a:xfrm rot="0">
            <a:off x="7769860" y="1247775"/>
            <a:ext cx="2341880" cy="2341245"/>
          </a:xfrm>
          <a:prstGeom prst="ellipse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1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IoT</a:t>
            </a:r>
            <a:endParaRPr lang="ko-KR" altLang="en-US" sz="2500" cap="none" dirty="0" smtClean="0" b="1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40070" y="1956435"/>
            <a:ext cx="1287780" cy="12871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002030" y="405765"/>
            <a:ext cx="2493645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기능</a:t>
            </a:r>
            <a:endParaRPr lang="ko-KR" altLang="en-US" sz="2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295" y="499110"/>
            <a:ext cx="61468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02.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내용 개체 틀 20"/>
          <p:cNvSpPr txBox="1">
            <a:spLocks/>
          </p:cNvSpPr>
          <p:nvPr/>
        </p:nvSpPr>
        <p:spPr>
          <a:xfrm>
            <a:off x="87630" y="1991360"/>
            <a:ext cx="5669280" cy="3683635"/>
          </a:xfrm>
          <a:prstGeom prst="rect"/>
          <a:ln w="254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특징 1.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사용자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의 편리한 전력 관리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1) 그래프로 전력 사용량 파악이 가능하다.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2) 전력요금 파악이 가능하다. 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3) 스위치 제어가 가능하다.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2" name="내용 개체 틀 21"/>
          <p:cNvSpPr txBox="1">
            <a:spLocks/>
          </p:cNvSpPr>
          <p:nvPr/>
        </p:nvSpPr>
        <p:spPr>
          <a:xfrm>
            <a:off x="5850890" y="1991360"/>
            <a:ext cx="6238875" cy="3653155"/>
          </a:xfrm>
          <a:prstGeom prst="rect"/>
          <a:ln w="254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특징 2.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스마트홈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자체적인 전력관리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1) 태양광 에너지를 충전한다.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2) 정전이 발생시 태양광 에너지로 전력 공급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3) 전력요금이 상승시 태양광 에너지로 전력 공급한다.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003935" y="405765"/>
            <a:ext cx="2490470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기능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295" y="499110"/>
            <a:ext cx="61468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02.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내용 개체 틀 20"/>
          <p:cNvSpPr txBox="1">
            <a:spLocks/>
          </p:cNvSpPr>
          <p:nvPr/>
        </p:nvSpPr>
        <p:spPr>
          <a:xfrm>
            <a:off x="1755140" y="5290185"/>
            <a:ext cx="9622155" cy="6616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기기 확장이 가능하고 각 기기를 어플로 제어 가능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 rot="0">
            <a:off x="450215" y="1288415"/>
            <a:ext cx="2081530" cy="2086610"/>
          </a:xfrm>
          <a:prstGeom prst="ellipse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스위치 제어 </a:t>
            </a:r>
            <a:endParaRPr lang="ko-KR" altLang="en-US" sz="20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05750" y="965835"/>
            <a:ext cx="3033395" cy="4110355"/>
          </a:xfrm>
          <a:prstGeom prst="rect"/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67000" y="1210945"/>
            <a:ext cx="4885690" cy="31978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038860" y="405765"/>
            <a:ext cx="2419985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-기능</a:t>
            </a:r>
            <a:endParaRPr lang="ko-KR" altLang="en-US" sz="2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295" y="499110"/>
            <a:ext cx="61468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02.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내용 개체 틀 20"/>
          <p:cNvSpPr txBox="1">
            <a:spLocks/>
          </p:cNvSpPr>
          <p:nvPr/>
        </p:nvSpPr>
        <p:spPr>
          <a:xfrm>
            <a:off x="1675130" y="5276850"/>
            <a:ext cx="9266555" cy="6616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시간대별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 사용량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을 그래프와 계측량으로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실시간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확인 가능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38720" y="2162810"/>
            <a:ext cx="3797300" cy="2300605"/>
          </a:xfrm>
          <a:prstGeom prst="rect"/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97225" y="2149475"/>
            <a:ext cx="3851910" cy="2313940"/>
          </a:xfrm>
          <a:prstGeom prst="rect"/>
          <a:noFill/>
        </p:spPr>
      </p:pic>
      <p:sp>
        <p:nvSpPr>
          <p:cNvPr id="26" name="내용 개체 틀 25"/>
          <p:cNvSpPr txBox="1">
            <a:spLocks/>
          </p:cNvSpPr>
          <p:nvPr/>
        </p:nvSpPr>
        <p:spPr>
          <a:xfrm rot="0">
            <a:off x="4151630" y="1289685"/>
            <a:ext cx="2080895" cy="6610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전력 사용량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>
          <a:xfrm rot="0">
            <a:off x="8329295" y="1289685"/>
            <a:ext cx="2216785" cy="6610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태양광 계측량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 rot="0">
            <a:off x="450215" y="1288415"/>
            <a:ext cx="2026920" cy="2059305"/>
          </a:xfrm>
          <a:prstGeom prst="ellipse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전력사용량 및 태양광 </a:t>
            </a:r>
            <a:endParaRPr lang="ko-KR" altLang="en-US" sz="17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충전량 확인</a:t>
            </a:r>
            <a:endParaRPr lang="ko-KR" altLang="en-US" sz="17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038860" y="405765"/>
            <a:ext cx="2419985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-기능</a:t>
            </a:r>
            <a:endParaRPr lang="ko-KR" altLang="en-US" sz="2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295" y="499110"/>
            <a:ext cx="61468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02.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내용 개체 틀 20"/>
          <p:cNvSpPr txBox="1">
            <a:spLocks/>
          </p:cNvSpPr>
          <p:nvPr/>
        </p:nvSpPr>
        <p:spPr>
          <a:xfrm rot="0">
            <a:off x="628650" y="5247005"/>
            <a:ext cx="10759440" cy="8985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 공급원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확인이 가능하고 일반 전원을 사용할 때의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 요금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을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실시간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확인 가능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 rot="0">
            <a:off x="450215" y="1288415"/>
            <a:ext cx="2118995" cy="2147570"/>
          </a:xfrm>
          <a:prstGeom prst="ellipse"/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전력요금 및 </a:t>
            </a:r>
            <a:endParaRPr lang="ko-KR" altLang="en-US" sz="20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전원 공급원 확인</a:t>
            </a:r>
            <a:endParaRPr lang="ko-KR" altLang="en-US" sz="2000" cap="none" dirty="0" smtClean="0" b="1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79140" y="1823720"/>
            <a:ext cx="3296920" cy="3416300"/>
          </a:xfrm>
          <a:prstGeom prst="rect"/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1915" y="1837690"/>
            <a:ext cx="3448050" cy="2980690"/>
          </a:xfrm>
          <a:prstGeom prst="rect"/>
          <a:noFill/>
        </p:spPr>
      </p:pic>
      <p:sp>
        <p:nvSpPr>
          <p:cNvPr id="30" name="내용 개체 틀 29"/>
          <p:cNvSpPr txBox="1">
            <a:spLocks/>
          </p:cNvSpPr>
          <p:nvPr/>
        </p:nvSpPr>
        <p:spPr>
          <a:xfrm rot="0">
            <a:off x="3580130" y="1156970"/>
            <a:ext cx="2707640" cy="6616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전원 공급원 확인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1" name="내용 개체 틀 30"/>
          <p:cNvSpPr txBox="1">
            <a:spLocks/>
          </p:cNvSpPr>
          <p:nvPr/>
        </p:nvSpPr>
        <p:spPr>
          <a:xfrm rot="0">
            <a:off x="8342630" y="1167765"/>
            <a:ext cx="2707005" cy="6610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전력 요금 확인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79692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000500" y="3197225"/>
            <a:ext cx="4201160" cy="474345"/>
          </a:xfrm>
          <a:prstGeom prst="rect"/>
          <a:solidFill>
            <a:srgbClr val="ADCDEB"/>
          </a:solidFill>
          <a:ln w="12700" cap="flat" cmpd="sng">
            <a:solidFill>
              <a:srgbClr val="8DBAB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시장 현황</a:t>
            </a:r>
            <a:endParaRPr lang="ko-KR" altLang="en-US" sz="18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0">
            <a:off x="1026795" y="989330"/>
            <a:ext cx="2161540" cy="1270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113155" y="473710"/>
            <a:ext cx="3497580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시장 현황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- 스마트홈 경쟁사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930" y="499110"/>
            <a:ext cx="61341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03.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3270" cy="45847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89650" y="3424555"/>
            <a:ext cx="13335" cy="10160"/>
          </a:xfrm>
          <a:prstGeom prst="rect"/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251575" y="3586480"/>
            <a:ext cx="13335" cy="10160"/>
          </a:xfrm>
          <a:prstGeom prst="rect"/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31050" y="1551305"/>
            <a:ext cx="3944620" cy="3260725"/>
          </a:xfrm>
          <a:prstGeom prst="rect"/>
          <a:noFill/>
        </p:spPr>
      </p:pic>
      <p:sp>
        <p:nvSpPr>
          <p:cNvPr id="32" name="내용 개체 틀 31"/>
          <p:cNvSpPr txBox="1">
            <a:spLocks/>
          </p:cNvSpPr>
          <p:nvPr/>
        </p:nvSpPr>
        <p:spPr>
          <a:xfrm rot="0">
            <a:off x="8561705" y="1167130"/>
            <a:ext cx="1442085" cy="382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GS 건설 - 자이</a:t>
            </a:r>
            <a:endParaRPr lang="ko-KR" altLang="en-US" sz="15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3" name="내용 개체 틀 32"/>
          <p:cNvSpPr txBox="1">
            <a:spLocks/>
          </p:cNvSpPr>
          <p:nvPr/>
        </p:nvSpPr>
        <p:spPr>
          <a:xfrm rot="0">
            <a:off x="7261225" y="5133975"/>
            <a:ext cx="3902075" cy="14014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한국 건축회사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가격 : 84m</a:t>
            </a:r>
            <a:r>
              <a:rPr lang="en-US" altLang="ko-KR" sz="2200" cap="none" dirty="0" smtClean="0" baseline="3000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2 </a:t>
            </a: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3억5000만원대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4" name="Line 33"/>
          <p:cNvCxnSpPr/>
          <p:nvPr/>
        </p:nvCxnSpPr>
        <p:spPr>
          <a:xfrm rot="0">
            <a:off x="6914515" y="5017770"/>
            <a:ext cx="4541520" cy="635"/>
          </a:xfrm>
          <a:prstGeom prst="line"/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ne 35"/>
          <p:cNvCxnSpPr/>
          <p:nvPr/>
        </p:nvCxnSpPr>
        <p:spPr>
          <a:xfrm rot="0">
            <a:off x="943610" y="5017770"/>
            <a:ext cx="4541520" cy="635"/>
          </a:xfrm>
          <a:prstGeom prst="line"/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36"/>
          <p:cNvSpPr txBox="1">
            <a:spLocks/>
          </p:cNvSpPr>
          <p:nvPr/>
        </p:nvSpPr>
        <p:spPr>
          <a:xfrm rot="0">
            <a:off x="2268220" y="1167130"/>
            <a:ext cx="2045970" cy="3829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한국토지주택공사(LH)</a:t>
            </a:r>
            <a:endParaRPr lang="ko-KR" altLang="en-US" sz="15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8" name="내용 개체 틀 37"/>
          <p:cNvSpPr txBox="1">
            <a:spLocks/>
          </p:cNvSpPr>
          <p:nvPr/>
        </p:nvSpPr>
        <p:spPr>
          <a:xfrm>
            <a:off x="1203325" y="5133975"/>
            <a:ext cx="4130040" cy="1402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한국 부동산 회사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가격 : 보증금 2억, 월세 45만원</a:t>
            </a:r>
            <a:r>
              <a:rPr lang="en-US" altLang="ko-KR" sz="23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3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2210" y="1549400"/>
            <a:ext cx="4162425" cy="3251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rot="0">
            <a:off x="1026795" y="989330"/>
            <a:ext cx="2161540" cy="1270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073150" y="473710"/>
            <a:ext cx="4053840" cy="4921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시장 현황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- 스마트그리드 시장성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455930" y="499110"/>
            <a:ext cx="61341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03.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3270" cy="45847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00070" y="1105535"/>
            <a:ext cx="6123940" cy="4020820"/>
          </a:xfrm>
          <a:prstGeom prst="rect"/>
          <a:noFill/>
        </p:spPr>
      </p:pic>
      <p:sp>
        <p:nvSpPr>
          <p:cNvPr id="40" name="내용 개체 틀 39"/>
          <p:cNvSpPr txBox="1">
            <a:spLocks/>
          </p:cNvSpPr>
          <p:nvPr/>
        </p:nvSpPr>
        <p:spPr>
          <a:xfrm>
            <a:off x="997585" y="5333365"/>
            <a:ext cx="10199370" cy="8667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스마트 그리드의 만족도는 보통 수준이지만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사용편의성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을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상승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시키면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전체 만족도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가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상승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될 것으로 보여짐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79692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 rot="0">
            <a:off x="4000500" y="3169920"/>
            <a:ext cx="4200525" cy="473710"/>
          </a:xfrm>
          <a:prstGeom prst="rect"/>
          <a:solidFill>
            <a:srgbClr val="ADCDEB"/>
          </a:solidFill>
          <a:ln w="12700" cap="flat" cmpd="sng">
            <a:solidFill>
              <a:srgbClr val="8DBAB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타겟 시장</a:t>
            </a:r>
            <a:endParaRPr lang="ko-KR" altLang="en-US" sz="18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 rot="0">
            <a:off x="-635" y="-469900"/>
            <a:ext cx="24370030" cy="7797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 rot="0">
            <a:off x="1042035" y="383540"/>
            <a:ext cx="332676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타겟 시장 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정부 지원 사업</a:t>
            </a:r>
            <a:endParaRPr lang="ko-KR" altLang="en-US" sz="3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60375" y="499110"/>
            <a:ext cx="60515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04.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9990" y="1593215"/>
            <a:ext cx="9811385" cy="2785745"/>
          </a:xfrm>
          <a:prstGeom prst="rect"/>
          <a:noFill/>
        </p:spPr>
      </p:pic>
      <p:sp>
        <p:nvSpPr>
          <p:cNvPr id="14" name="내용 개체 틀 13"/>
          <p:cNvSpPr txBox="1">
            <a:spLocks/>
          </p:cNvSpPr>
          <p:nvPr/>
        </p:nvSpPr>
        <p:spPr>
          <a:xfrm rot="0">
            <a:off x="2113915" y="5253355"/>
            <a:ext cx="8345170" cy="11087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앞으로의 스마그리드의 사업의 확산 가능성이 높으므로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정부 지원 사업</a:t>
            </a: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에 참여하는 것이 </a:t>
            </a: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중요</a:t>
            </a:r>
            <a:r>
              <a:rPr lang="en-US" altLang="ko-KR" sz="22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하다고 판단</a:t>
            </a:r>
            <a:endParaRPr lang="ko-KR" altLang="en-US" sz="22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15" name="Line 14"/>
          <p:cNvCxnSpPr/>
          <p:nvPr/>
        </p:nvCxnSpPr>
        <p:spPr>
          <a:xfrm rot="0">
            <a:off x="3858895" y="4822190"/>
            <a:ext cx="4541520" cy="635"/>
          </a:xfrm>
          <a:prstGeom prst="line"/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>
            <a:spLocks/>
          </p:cNvSpPr>
          <p:nvPr/>
        </p:nvSpPr>
        <p:spPr>
          <a:xfrm rot="0">
            <a:off x="8435975" y="4377690"/>
            <a:ext cx="303085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atin typeface="나눔고딕" charset="0"/>
                <a:ea typeface="나눔고딕" charset="0"/>
              </a:rPr>
              <a:t>출처 : 스마트그리드사업단(https://www.smartgrid.or.kr/page.php?id=sub3_2b)</a:t>
            </a:r>
            <a:endParaRPr lang="ko-KR" altLang="en-US" sz="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 rot="0">
            <a:off x="5941060" y="2447290"/>
            <a:ext cx="310515" cy="101473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629285" y="1720215"/>
            <a:ext cx="11744325" cy="30149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latin typeface="210 콤퓨타세탁 L" charset="0"/>
                <a:ea typeface="210 콤퓨타세탁 L" charset="0"/>
              </a:rPr>
              <a:t>사물인터넷기반 스마트그리드 관리 시스템은  스마트그리드를 주거 공간에 접목시킨 시스템으로, </a:t>
            </a:r>
            <a:endParaRPr lang="ko-KR" altLang="en-US" sz="22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2B61EB"/>
              </a:solidFill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사용자가 전력 관리</a:t>
            </a:r>
            <a:r>
              <a:rPr lang="en-US" altLang="ko-KR" sz="2200" cap="none" dirty="0" smtClean="0" b="0" strike="noStrike">
                <a:latin typeface="210 콤퓨타세탁 L" charset="0"/>
                <a:ea typeface="210 콤퓨타세탁 L" charset="0"/>
              </a:rPr>
              <a:t>를 </a:t>
            </a: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편리</a:t>
            </a:r>
            <a:r>
              <a:rPr lang="en-US" altLang="ko-KR" sz="2200" cap="none" dirty="0" smtClean="0" b="0" strike="noStrike">
                <a:latin typeface="210 콤퓨타세탁 L" charset="0"/>
                <a:ea typeface="210 콤퓨타세탁 L" charset="0"/>
              </a:rPr>
              <a:t>하게 할 수 있도록 합니다.</a:t>
            </a:r>
            <a:endParaRPr lang="ko-KR" altLang="en-US" sz="22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“모든 사람들의 전기요금을 줄여주자”</a:t>
            </a:r>
            <a:r>
              <a:rPr lang="en-US" altLang="ko-KR" sz="2200" cap="none" dirty="0" smtClean="0" b="0" strike="noStrike">
                <a:latin typeface="210 콤퓨타세탁 L" charset="0"/>
                <a:ea typeface="210 콤퓨타세탁 L" charset="0"/>
              </a:rPr>
              <a:t> 라는 생각으로 낭비되는 전력을 줄이고,  </a:t>
            </a:r>
            <a:endParaRPr lang="ko-KR" altLang="en-US" sz="2200" cap="none" dirty="0" smtClean="0" b="0" strike="noStrike"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2B61EB"/>
              </a:solidFill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주체적인 전력 절감</a:t>
            </a:r>
            <a:r>
              <a:rPr lang="en-US" altLang="ko-KR" sz="2200" cap="none" dirty="0" smtClean="0" b="0" strike="noStrike">
                <a:latin typeface="210 콤퓨타세탁 L" charset="0"/>
                <a:ea typeface="210 콤퓨타세탁 L" charset="0"/>
              </a:rPr>
              <a:t>의 인식을 심어주려 합니다.</a:t>
            </a:r>
            <a:endParaRPr lang="ko-KR" altLang="en-US" sz="2200" cap="none" dirty="0" smtClean="0" b="0" strike="noStrike"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 rot="0">
            <a:off x="-635" y="-469900"/>
            <a:ext cx="24370030" cy="7797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 rot="0">
            <a:off x="592455" y="383540"/>
            <a:ext cx="422592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타겟 시장 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인테리어 시장</a:t>
            </a:r>
            <a:endParaRPr lang="ko-KR" altLang="en-US" sz="3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60375" y="499110"/>
            <a:ext cx="60515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04.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89650" y="3424555"/>
            <a:ext cx="13335" cy="10160"/>
          </a:xfrm>
          <a:prstGeom prst="rect"/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251575" y="3586480"/>
            <a:ext cx="13335" cy="10160"/>
          </a:xfrm>
          <a:prstGeom prst="rect"/>
          <a:noFill/>
        </p:spPr>
      </p:pic>
      <p:cxnSp>
        <p:nvCxnSpPr>
          <p:cNvPr id="15" name="Line 14"/>
          <p:cNvCxnSpPr/>
          <p:nvPr/>
        </p:nvCxnSpPr>
        <p:spPr>
          <a:xfrm rot="0">
            <a:off x="3837305" y="4952365"/>
            <a:ext cx="4541520" cy="635"/>
          </a:xfrm>
          <a:prstGeom prst="line"/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/>
          <p:cNvSpPr txBox="1">
            <a:spLocks/>
          </p:cNvSpPr>
          <p:nvPr/>
        </p:nvSpPr>
        <p:spPr>
          <a:xfrm rot="0">
            <a:off x="1972945" y="5242560"/>
            <a:ext cx="8410575" cy="12280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단독 주택이나 아파트를 건설하기를 원하는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고객에게 </a:t>
            </a:r>
            <a:r>
              <a:rPr lang="en-US" altLang="ko-KR" sz="20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전력요금 절감</a:t>
            </a:r>
            <a:r>
              <a:rPr lang="en-US" altLang="ko-KR" sz="20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 및 </a:t>
            </a:r>
            <a:r>
              <a:rPr lang="en-US" altLang="ko-KR" sz="20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편리한 제어 시스템</a:t>
            </a:r>
            <a:r>
              <a:rPr lang="en-US" altLang="ko-KR" sz="20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을 제공하고 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충전된 태양광 에너지를 되팔 수 있도록 함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00755" y="1299845"/>
            <a:ext cx="5358765" cy="3472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2085" y="2447290"/>
            <a:ext cx="4348480" cy="11995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none" spc="-30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감사합니다.</a:t>
            </a:r>
            <a:endParaRPr lang="ko-KR" altLang="en-US" sz="7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 rot="0">
            <a:off x="2035175" y="2498090"/>
            <a:ext cx="1894205" cy="18624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500" cap="none" dirty="0" smtClean="0" b="1" strike="noStrike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charset="0"/>
                <a:ea typeface="나눔스퀘어 ExtraBold" charset="0"/>
              </a:rPr>
              <a:t>01</a:t>
            </a:r>
            <a:endParaRPr lang="ko-KR" altLang="en-US" sz="11500" cap="none" dirty="0" smtClean="0" b="1" strike="noStrike">
              <a:solidFill>
                <a:schemeClr val="accent1">
                  <a:lumMod val="60000"/>
                  <a:lumOff val="4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1940560" y="3194050"/>
            <a:ext cx="2202815" cy="471170"/>
          </a:xfrm>
          <a:prstGeom prst="rect"/>
          <a:solidFill>
            <a:schemeClr val="bg1">
              <a:alpha val="8007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endParaRPr lang="ko-KR" altLang="en-US" sz="2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4023360" y="2498090"/>
            <a:ext cx="1894205" cy="18624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500" cap="none" dirty="0" smtClean="0" b="1" strike="noStrike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charset="0"/>
                <a:ea typeface="나눔스퀘어 ExtraBold" charset="0"/>
              </a:rPr>
              <a:t>02</a:t>
            </a:r>
            <a:endParaRPr lang="ko-KR" altLang="en-US" sz="11500" cap="none" dirty="0" smtClean="0" b="1" strike="noStrike">
              <a:solidFill>
                <a:schemeClr val="accent1">
                  <a:lumMod val="60000"/>
                  <a:lumOff val="4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3928745" y="3194050"/>
            <a:ext cx="2202815" cy="471170"/>
          </a:xfrm>
          <a:prstGeom prst="rect"/>
          <a:solidFill>
            <a:schemeClr val="bg1">
              <a:alpha val="8007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</a:t>
            </a:r>
            <a:endParaRPr lang="ko-KR" altLang="en-US" sz="2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6224905" y="2487930"/>
            <a:ext cx="1894205" cy="18624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500" cap="none" dirty="0" smtClean="0" b="1" strike="noStrike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charset="0"/>
                <a:ea typeface="나눔스퀘어 ExtraBold" charset="0"/>
              </a:rPr>
              <a:t>03</a:t>
            </a:r>
            <a:endParaRPr lang="ko-KR" altLang="en-US" sz="11500" cap="none" dirty="0" smtClean="0" b="1" strike="noStrike">
              <a:solidFill>
                <a:schemeClr val="accent1">
                  <a:lumMod val="60000"/>
                  <a:lumOff val="4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 rot="0">
            <a:off x="6130290" y="3183890"/>
            <a:ext cx="2203450" cy="471805"/>
          </a:xfrm>
          <a:prstGeom prst="rect"/>
          <a:solidFill>
            <a:schemeClr val="bg1">
              <a:alpha val="8007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시장 현황</a:t>
            </a:r>
            <a:endParaRPr lang="ko-KR" altLang="en-US" sz="2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8426450" y="2487930"/>
            <a:ext cx="1894205" cy="18624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500" cap="none" dirty="0" smtClean="0" b="1" strike="noStrike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charset="0"/>
                <a:ea typeface="나눔스퀘어 ExtraBold" charset="0"/>
              </a:rPr>
              <a:t>04</a:t>
            </a:r>
            <a:endParaRPr lang="ko-KR" altLang="en-US" sz="11500" cap="none" dirty="0" smtClean="0" b="1" strike="noStrike">
              <a:solidFill>
                <a:schemeClr val="accent1">
                  <a:lumMod val="60000"/>
                  <a:lumOff val="40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8331835" y="3183890"/>
            <a:ext cx="2202815" cy="471170"/>
          </a:xfrm>
          <a:prstGeom prst="rect"/>
          <a:solidFill>
            <a:schemeClr val="bg1">
              <a:alpha val="8007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타겟 시장</a:t>
            </a:r>
            <a:endParaRPr lang="ko-KR" altLang="en-US" sz="20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595" y="628015"/>
            <a:ext cx="216281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595" y="1243330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79692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 rot="0">
            <a:off x="4000500" y="3169920"/>
            <a:ext cx="4200525" cy="473710"/>
          </a:xfrm>
          <a:prstGeom prst="rect"/>
          <a:solidFill>
            <a:srgbClr val="ADCDEB"/>
          </a:solidFill>
          <a:ln w="12700" cap="flat" cmpd="sng">
            <a:solidFill>
              <a:srgbClr val="8DBAB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endParaRPr lang="ko-KR" altLang="en-US" sz="18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 rot="0">
            <a:off x="758825" y="383540"/>
            <a:ext cx="5473700" cy="5842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보이지 않는 전력 낭비</a:t>
            </a:r>
            <a:endParaRPr lang="ko-KR" altLang="en-US" sz="32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80695" y="499110"/>
            <a:ext cx="56515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01.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0"/>
          <p:cNvSpPr txBox="1">
            <a:spLocks/>
          </p:cNvSpPr>
          <p:nvPr/>
        </p:nvSpPr>
        <p:spPr>
          <a:xfrm rot="0">
            <a:off x="1804035" y="5078095"/>
            <a:ext cx="8418195" cy="1153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우리나라의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1인 전력 소비량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은 1인당 소득 대비하여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현저히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높습니다.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9" name="그림 18" descr="/Users/eunsook/Library/Group Containers/L48J367XN4.com.infraware.PolarisOffice/EngineTemp/1078/fImage45219204116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7600" y="1202690"/>
            <a:ext cx="6668135" cy="3753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1026795" y="989330"/>
            <a:ext cx="2161540" cy="1270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 rot="0">
            <a:off x="758825" y="383540"/>
            <a:ext cx="5474335" cy="584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보이지 않는 전력 낭비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80695" y="499110"/>
            <a:ext cx="565785" cy="4629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01.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0">
            <a:off x="10431145" y="144780"/>
            <a:ext cx="361315" cy="1270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0">
            <a:off x="10858500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0">
            <a:off x="11285855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0">
            <a:off x="11713845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0"/>
          <p:cNvSpPr txBox="1">
            <a:spLocks/>
          </p:cNvSpPr>
          <p:nvPr/>
        </p:nvSpPr>
        <p:spPr>
          <a:xfrm>
            <a:off x="541655" y="5278755"/>
            <a:ext cx="11120755" cy="1153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하지만 전기 사용자들은 어느 정도의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 낭비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가 발생하는지 알 지 못합니다.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925695" y="1933575"/>
            <a:ext cx="2347595" cy="2336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1026795" y="989330"/>
            <a:ext cx="2161540" cy="1270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 rot="0">
            <a:off x="659765" y="375920"/>
            <a:ext cx="6058535" cy="5842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태양광 사용 편리성 부족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80695" y="499110"/>
            <a:ext cx="565785" cy="4629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01.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0">
            <a:off x="10431145" y="144780"/>
            <a:ext cx="361315" cy="1270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0">
            <a:off x="10858500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0">
            <a:off x="11285855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0">
            <a:off x="11713845" y="144780"/>
            <a:ext cx="361315" cy="1270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13"/>
          <p:cNvSpPr txBox="1">
            <a:spLocks/>
          </p:cNvSpPr>
          <p:nvPr/>
        </p:nvSpPr>
        <p:spPr>
          <a:xfrm rot="0">
            <a:off x="1228090" y="4595495"/>
            <a:ext cx="9878060" cy="11525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또한, 충전한 태양광을 효율적으로 사용하지 못해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편리성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에 대한 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만족도가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낮은 편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입니다.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83055" y="2011045"/>
            <a:ext cx="8903335" cy="2299335"/>
          </a:xfrm>
          <a:prstGeom prst="rect"/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 rot="0">
            <a:off x="8023225" y="3906520"/>
            <a:ext cx="237553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latin typeface="나눔고딕" charset="0"/>
                <a:ea typeface="나눔고딕" charset="0"/>
              </a:rPr>
              <a:t>출처 : 스마트홈 이용실태 및 만족도 설문조사</a:t>
            </a:r>
            <a:endParaRPr lang="ko-KR" altLang="en-US" sz="800" cap="none" dirty="0" smtClean="0" b="0" strike="noStrike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1026795" y="989330"/>
            <a:ext cx="2160905" cy="635"/>
          </a:xfrm>
          <a:prstGeom prst="line"/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758825" y="383540"/>
            <a:ext cx="5474335" cy="5842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아이템 선정 계기</a:t>
            </a:r>
            <a:r>
              <a:rPr lang="en-US" altLang="ko-KR" sz="32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 </a:t>
            </a:r>
            <a:r>
              <a:rPr lang="en-US" altLang="ko-KR" sz="26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- 아이템 선정 주요 요인</a:t>
            </a:r>
            <a:endParaRPr lang="ko-KR" altLang="en-US" sz="26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80695" y="499110"/>
            <a:ext cx="565150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01.</a:t>
            </a:r>
            <a:endParaRPr lang="ko-KR" altLang="en-US" sz="24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0">
            <a:off x="10431145" y="144780"/>
            <a:ext cx="360680" cy="635"/>
          </a:xfrm>
          <a:prstGeom prst="line"/>
          <a:ln w="44450" cap="rnd" cmpd="sng">
            <a:solidFill>
              <a:srgbClr val="8DBABD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0">
            <a:off x="10858500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0">
            <a:off x="1128585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0">
            <a:off x="11713845" y="144780"/>
            <a:ext cx="360680" cy="635"/>
          </a:xfrm>
          <a:prstGeom prst="line"/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0"/>
          <p:cNvSpPr txBox="1">
            <a:spLocks/>
          </p:cNvSpPr>
          <p:nvPr/>
        </p:nvSpPr>
        <p:spPr>
          <a:xfrm>
            <a:off x="1268095" y="5375910"/>
            <a:ext cx="4704715" cy="11531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사용한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전력량 파악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이 힘들다.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76490" y="2286635"/>
            <a:ext cx="2487930" cy="2487295"/>
          </a:xfrm>
          <a:prstGeom prst="rect"/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77810" y="2839085"/>
            <a:ext cx="1678940" cy="1667510"/>
          </a:xfrm>
          <a:prstGeom prst="rect"/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6810" y="2352040"/>
            <a:ext cx="2422525" cy="2421890"/>
          </a:xfrm>
          <a:prstGeom prst="rect"/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68780" y="1885315"/>
            <a:ext cx="1252220" cy="1240790"/>
          </a:xfrm>
          <a:prstGeom prst="rect"/>
          <a:noFill/>
        </p:spPr>
      </p:pic>
      <p:sp>
        <p:nvSpPr>
          <p:cNvPr id="17" name="내용 개체 틀 16"/>
          <p:cNvSpPr txBox="1">
            <a:spLocks/>
          </p:cNvSpPr>
          <p:nvPr/>
        </p:nvSpPr>
        <p:spPr>
          <a:xfrm>
            <a:off x="6751320" y="5343525"/>
            <a:ext cx="4401820" cy="11537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충전한 태양광을 </a:t>
            </a: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효율적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으로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2B61EB"/>
                </a:solidFill>
                <a:latin typeface="210 콤퓨타세탁 L" charset="0"/>
                <a:ea typeface="210 콤퓨타세탁 L" charset="0"/>
              </a:rPr>
              <a:t>사용</a:t>
            </a:r>
            <a:r>
              <a:rPr lang="en-US" altLang="ko-KR" sz="2800" cap="none" dirty="0" smtClean="0" b="0" strike="noStrike">
                <a:solidFill>
                  <a:schemeClr val="tx1"/>
                </a:solidFill>
                <a:latin typeface="210 콤퓨타세탁 L" charset="0"/>
                <a:ea typeface="210 콤퓨타세탁 L" charset="0"/>
              </a:rPr>
              <a:t>하지 못한다.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210 콤퓨타세탁 L" charset="0"/>
              <a:ea typeface="210 콤퓨타세탁 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79692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 rot="0">
            <a:off x="4000500" y="3169920"/>
            <a:ext cx="4200525" cy="473710"/>
          </a:xfrm>
          <a:prstGeom prst="rect"/>
          <a:solidFill>
            <a:srgbClr val="ADCDEB"/>
          </a:solidFill>
          <a:ln w="12700" cap="flat" cmpd="sng">
            <a:solidFill>
              <a:srgbClr val="8DBAB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2F"/>
                </a:solidFill>
                <a:latin typeface="210 콤퓨타세탁 L" charset="0"/>
                <a:ea typeface="210 콤퓨타세탁 L" charset="0"/>
              </a:rPr>
              <a:t>스마트홈 소개</a:t>
            </a:r>
            <a:endParaRPr lang="ko-KR" altLang="en-US" sz="1800" cap="none" dirty="0" smtClean="0" b="0" strike="noStrike">
              <a:solidFill>
                <a:srgbClr val="00002F"/>
              </a:solidFill>
              <a:latin typeface="210 콤퓨타세탁 L" charset="0"/>
              <a:ea typeface="210 콤퓨타세탁 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52</Paragraphs>
  <Words>126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hyeran kang</dc:creator>
  <cp:lastModifiedBy>Eunsuk Kim</cp:lastModifiedBy>
  <dc:title>PowerPoint 프레젠테이션</dc:title>
  <dcterms:modified xsi:type="dcterms:W3CDTF">2019-05-17T02:22:10Z</dcterms:modified>
</cp:coreProperties>
</file>